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256" r:id="rId5"/>
    <p:sldId id="263" r:id="rId6"/>
    <p:sldId id="270" r:id="rId7"/>
    <p:sldId id="267" r:id="rId8"/>
    <p:sldId id="268" r:id="rId9"/>
    <p:sldId id="273" r:id="rId10"/>
    <p:sldId id="264" r:id="rId11"/>
    <p:sldId id="269" r:id="rId12"/>
    <p:sldId id="275" r:id="rId13"/>
    <p:sldId id="274" r:id="rId14"/>
    <p:sldId id="277" r:id="rId15"/>
    <p:sldId id="276" r:id="rId16"/>
    <p:sldId id="271" r:id="rId17"/>
    <p:sldId id="265" r:id="rId18"/>
    <p:sldId id="266" r:id="rId19"/>
    <p:sldId id="272" r:id="rId20"/>
  </p:sldIdLst>
  <p:sldSz cx="9144000" cy="6858000" type="screen4x3"/>
  <p:notesSz cx="6858000" cy="9144000"/>
  <p:defaultTextStyle>
    <a:defPPr>
      <a:defRPr lang="fr-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0739" autoAdjust="0"/>
    <p:restoredTop sz="71205" autoAdjust="0"/>
  </p:normalViewPr>
  <p:slideViewPr>
    <p:cSldViewPr>
      <p:cViewPr varScale="1">
        <p:scale>
          <a:sx n="63" d="100"/>
          <a:sy n="63" d="100"/>
        </p:scale>
        <p:origin x="-199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wbreitbach\Desktop\DIG.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breitbach:Downloads:DIG.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wbreitbach\Desktop\DIG.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wbreitbach\Desktop\DIG.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wbreitbach\Desktop\DIG.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cat>
            <c:strRef>
              <c:f>Sheet1!$B$44:$E$44</c:f>
              <c:strCache>
                <c:ptCount val="4"/>
                <c:pt idx="0">
                  <c:v>CSUF</c:v>
                </c:pt>
                <c:pt idx="1">
                  <c:v>Similar Libraries</c:v>
                </c:pt>
                <c:pt idx="2">
                  <c:v>Top Scoring Library</c:v>
                </c:pt>
                <c:pt idx="3">
                  <c:v>Overall Average</c:v>
                </c:pt>
              </c:strCache>
            </c:strRef>
          </c:cat>
          <c:val>
            <c:numRef>
              <c:f>Sheet1!$B$45:$E$45</c:f>
              <c:numCache>
                <c:formatCode>General</c:formatCode>
                <c:ptCount val="4"/>
                <c:pt idx="0">
                  <c:v>0.77700000000000002</c:v>
                </c:pt>
                <c:pt idx="1">
                  <c:v>0.62300000000000011</c:v>
                </c:pt>
                <c:pt idx="2">
                  <c:v>0.78300000000000003</c:v>
                </c:pt>
                <c:pt idx="3">
                  <c:v>0.60600000000000009</c:v>
                </c:pt>
              </c:numCache>
            </c:numRef>
          </c:val>
        </c:ser>
        <c:axId val="92983296"/>
        <c:axId val="93098368"/>
      </c:barChart>
      <c:catAx>
        <c:axId val="92983296"/>
        <c:scaling>
          <c:orientation val="minMax"/>
        </c:scaling>
        <c:axPos val="b"/>
        <c:tickLblPos val="nextTo"/>
        <c:crossAx val="93098368"/>
        <c:crosses val="autoZero"/>
        <c:auto val="1"/>
        <c:lblAlgn val="ctr"/>
        <c:lblOffset val="100"/>
      </c:catAx>
      <c:valAx>
        <c:axId val="93098368"/>
        <c:scaling>
          <c:orientation val="minMax"/>
        </c:scaling>
        <c:axPos val="l"/>
        <c:majorGridlines/>
        <c:numFmt formatCode="0%" sourceLinked="0"/>
        <c:tickLblPos val="nextTo"/>
        <c:crossAx val="92983296"/>
        <c:crosses val="autoZero"/>
        <c:crossBetween val="between"/>
      </c:valAx>
    </c:plotArea>
    <c:plotVisOnly val="1"/>
  </c:chart>
  <c:spPr>
    <a:solidFill>
      <a:schemeClr val="bg1"/>
    </a:solidFill>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style val="18"/>
  <c:chart>
    <c:plotArea>
      <c:layout/>
      <c:barChart>
        <c:barDir val="col"/>
        <c:grouping val="clustered"/>
        <c:ser>
          <c:idx val="0"/>
          <c:order val="0"/>
          <c:tx>
            <c:v>Learned 2</c:v>
          </c:tx>
          <c:cat>
            <c:strRef>
              <c:f>Sheet1!$B$72:$E$72</c:f>
              <c:strCache>
                <c:ptCount val="4"/>
                <c:pt idx="0">
                  <c:v>CSUF</c:v>
                </c:pt>
                <c:pt idx="1">
                  <c:v>Similar Libraries</c:v>
                </c:pt>
                <c:pt idx="2">
                  <c:v>Top Scoring Library</c:v>
                </c:pt>
                <c:pt idx="3">
                  <c:v>Overall Average</c:v>
                </c:pt>
              </c:strCache>
            </c:strRef>
          </c:cat>
          <c:val>
            <c:numRef>
              <c:f>Sheet1!$B$73:$E$73</c:f>
              <c:numCache>
                <c:formatCode>General</c:formatCode>
                <c:ptCount val="4"/>
                <c:pt idx="0">
                  <c:v>0.46300000000000002</c:v>
                </c:pt>
                <c:pt idx="1">
                  <c:v>0.35900000000000004</c:v>
                </c:pt>
                <c:pt idx="2">
                  <c:v>0.4</c:v>
                </c:pt>
                <c:pt idx="3">
                  <c:v>0.36100000000000004</c:v>
                </c:pt>
              </c:numCache>
            </c:numRef>
          </c:val>
        </c:ser>
        <c:ser>
          <c:idx val="1"/>
          <c:order val="1"/>
          <c:tx>
            <c:v>Learned 1</c:v>
          </c:tx>
          <c:cat>
            <c:strRef>
              <c:f>Sheet1!$B$72:$E$72</c:f>
              <c:strCache>
                <c:ptCount val="4"/>
                <c:pt idx="0">
                  <c:v>CSUF</c:v>
                </c:pt>
                <c:pt idx="1">
                  <c:v>Similar Libraries</c:v>
                </c:pt>
                <c:pt idx="2">
                  <c:v>Top Scoring Library</c:v>
                </c:pt>
                <c:pt idx="3">
                  <c:v>Overall Average</c:v>
                </c:pt>
              </c:strCache>
            </c:strRef>
          </c:cat>
          <c:val>
            <c:numRef>
              <c:f>Sheet1!$B$74:$E$74</c:f>
              <c:numCache>
                <c:formatCode>General</c:formatCode>
                <c:ptCount val="4"/>
                <c:pt idx="0">
                  <c:v>0.46900000000000003</c:v>
                </c:pt>
                <c:pt idx="1">
                  <c:v>0.48400000000000004</c:v>
                </c:pt>
                <c:pt idx="2">
                  <c:v>0.44400000000000001</c:v>
                </c:pt>
                <c:pt idx="3">
                  <c:v>0.48800000000000004</c:v>
                </c:pt>
              </c:numCache>
            </c:numRef>
          </c:val>
        </c:ser>
        <c:axId val="93164288"/>
        <c:axId val="93165824"/>
      </c:barChart>
      <c:catAx>
        <c:axId val="93164288"/>
        <c:scaling>
          <c:orientation val="minMax"/>
        </c:scaling>
        <c:axPos val="b"/>
        <c:tickLblPos val="nextTo"/>
        <c:crossAx val="93165824"/>
        <c:crosses val="autoZero"/>
        <c:auto val="1"/>
        <c:lblAlgn val="ctr"/>
        <c:lblOffset val="100"/>
      </c:catAx>
      <c:valAx>
        <c:axId val="93165824"/>
        <c:scaling>
          <c:orientation val="minMax"/>
        </c:scaling>
        <c:axPos val="l"/>
        <c:majorGridlines/>
        <c:numFmt formatCode="0%" sourceLinked="0"/>
        <c:tickLblPos val="nextTo"/>
        <c:crossAx val="93164288"/>
        <c:crosses val="autoZero"/>
        <c:crossBetween val="between"/>
      </c:valAx>
    </c:plotArea>
    <c:legend>
      <c:legendPos val="r"/>
      <c:layout/>
    </c:legend>
    <c:plotVisOnly val="1"/>
  </c:chart>
  <c:spPr>
    <a:solidFill>
      <a:schemeClr val="bg1"/>
    </a:solidFill>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cat>
            <c:strRef>
              <c:f>Sheet1!$B$51:$E$51</c:f>
              <c:strCache>
                <c:ptCount val="4"/>
                <c:pt idx="0">
                  <c:v>CSUF</c:v>
                </c:pt>
                <c:pt idx="1">
                  <c:v>Similar Libraries</c:v>
                </c:pt>
                <c:pt idx="2">
                  <c:v>Top Scoring Library</c:v>
                </c:pt>
                <c:pt idx="3">
                  <c:v>Overall Average</c:v>
                </c:pt>
              </c:strCache>
            </c:strRef>
          </c:cat>
          <c:val>
            <c:numRef>
              <c:f>Sheet1!$B$52:$E$52</c:f>
              <c:numCache>
                <c:formatCode>General</c:formatCode>
                <c:ptCount val="4"/>
                <c:pt idx="0">
                  <c:v>0.93200000000000005</c:v>
                </c:pt>
                <c:pt idx="1">
                  <c:v>0.78900000000000003</c:v>
                </c:pt>
                <c:pt idx="2">
                  <c:v>0.76100000000000012</c:v>
                </c:pt>
                <c:pt idx="3">
                  <c:v>0.79400000000000004</c:v>
                </c:pt>
              </c:numCache>
            </c:numRef>
          </c:val>
        </c:ser>
        <c:axId val="93652864"/>
        <c:axId val="93654400"/>
      </c:barChart>
      <c:catAx>
        <c:axId val="93652864"/>
        <c:scaling>
          <c:orientation val="minMax"/>
        </c:scaling>
        <c:axPos val="b"/>
        <c:tickLblPos val="nextTo"/>
        <c:crossAx val="93654400"/>
        <c:crosses val="autoZero"/>
        <c:auto val="1"/>
        <c:lblAlgn val="ctr"/>
        <c:lblOffset val="100"/>
      </c:catAx>
      <c:valAx>
        <c:axId val="93654400"/>
        <c:scaling>
          <c:orientation val="minMax"/>
        </c:scaling>
        <c:axPos val="l"/>
        <c:majorGridlines/>
        <c:numFmt formatCode="0%" sourceLinked="0"/>
        <c:tickLblPos val="nextTo"/>
        <c:crossAx val="93652864"/>
        <c:crosses val="autoZero"/>
        <c:crossBetween val="between"/>
      </c:valAx>
    </c:plotArea>
    <c:plotVisOnly val="1"/>
  </c:chart>
  <c:spPr>
    <a:solidFill>
      <a:prstClr val="white"/>
    </a:solidFill>
    <a:ln>
      <a:solidFill>
        <a:schemeClr val="accent1"/>
      </a:solid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layout/>
    </c:title>
    <c:plotArea>
      <c:layout/>
      <c:lineChart>
        <c:grouping val="standard"/>
        <c:ser>
          <c:idx val="0"/>
          <c:order val="0"/>
          <c:tx>
            <c:strRef>
              <c:f>Sheet1!$B$13</c:f>
              <c:strCache>
                <c:ptCount val="1"/>
              </c:strCache>
            </c:strRef>
          </c:tx>
          <c:marker>
            <c:symbol val="none"/>
          </c:marker>
          <c:cat>
            <c:strRef>
              <c:f>Sheet1!$A$14:$A$17</c:f>
              <c:strCache>
                <c:ptCount val="4"/>
                <c:pt idx="0">
                  <c:v>0-3 minutes</c:v>
                </c:pt>
                <c:pt idx="1">
                  <c:v>3-5 minutes</c:v>
                </c:pt>
                <c:pt idx="2">
                  <c:v>5-15 minutes</c:v>
                </c:pt>
                <c:pt idx="3">
                  <c:v>over 15 minutes</c:v>
                </c:pt>
              </c:strCache>
            </c:strRef>
          </c:cat>
          <c:val>
            <c:numRef>
              <c:f>Sheet1!$B$14:$B$17</c:f>
              <c:numCache>
                <c:formatCode>General</c:formatCode>
                <c:ptCount val="4"/>
                <c:pt idx="0">
                  <c:v>0.83300000000000107</c:v>
                </c:pt>
                <c:pt idx="1">
                  <c:v>0.85400000000000109</c:v>
                </c:pt>
                <c:pt idx="2">
                  <c:v>0.76000000000000112</c:v>
                </c:pt>
                <c:pt idx="3">
                  <c:v>0.65000000000000113</c:v>
                </c:pt>
              </c:numCache>
            </c:numRef>
          </c:val>
        </c:ser>
        <c:marker val="1"/>
        <c:axId val="93706880"/>
        <c:axId val="93708672"/>
      </c:lineChart>
      <c:catAx>
        <c:axId val="93706880"/>
        <c:scaling>
          <c:orientation val="minMax"/>
        </c:scaling>
        <c:axPos val="b"/>
        <c:tickLblPos val="nextTo"/>
        <c:crossAx val="93708672"/>
        <c:crosses val="autoZero"/>
        <c:auto val="1"/>
        <c:lblAlgn val="ctr"/>
        <c:lblOffset val="100"/>
      </c:catAx>
      <c:valAx>
        <c:axId val="93708672"/>
        <c:scaling>
          <c:orientation val="minMax"/>
        </c:scaling>
        <c:axPos val="l"/>
        <c:majorGridlines/>
        <c:numFmt formatCode="0%" sourceLinked="0"/>
        <c:tickLblPos val="nextTo"/>
        <c:crossAx val="93706880"/>
        <c:crosses val="autoZero"/>
        <c:crossBetween val="between"/>
      </c:valAx>
    </c:plotArea>
    <c:plotVisOnly val="1"/>
  </c:chart>
  <c:spPr>
    <a:solidFill>
      <a:prstClr val="white"/>
    </a:solidFill>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lineChart>
        <c:grouping val="standard"/>
        <c:ser>
          <c:idx val="0"/>
          <c:order val="0"/>
          <c:marker>
            <c:symbol val="none"/>
          </c:marker>
          <c:cat>
            <c:strRef>
              <c:f>Sheet1!$A$28:$A$32</c:f>
              <c:strCache>
                <c:ptCount val="5"/>
                <c:pt idx="0">
                  <c:v>1 Source</c:v>
                </c:pt>
                <c:pt idx="1">
                  <c:v>2 Sources</c:v>
                </c:pt>
                <c:pt idx="2">
                  <c:v>3 Sources</c:v>
                </c:pt>
                <c:pt idx="3">
                  <c:v>4 Sources</c:v>
                </c:pt>
                <c:pt idx="4">
                  <c:v>5 Sources</c:v>
                </c:pt>
              </c:strCache>
            </c:strRef>
          </c:cat>
          <c:val>
            <c:numRef>
              <c:f>Sheet1!$B$28:$B$32</c:f>
              <c:numCache>
                <c:formatCode>General</c:formatCode>
                <c:ptCount val="5"/>
                <c:pt idx="0">
                  <c:v>0.82800000000000107</c:v>
                </c:pt>
                <c:pt idx="1">
                  <c:v>0.83300000000000107</c:v>
                </c:pt>
                <c:pt idx="2">
                  <c:v>0.63900000000000112</c:v>
                </c:pt>
                <c:pt idx="3">
                  <c:v>0.66700000000000115</c:v>
                </c:pt>
                <c:pt idx="4">
                  <c:v>1</c:v>
                </c:pt>
              </c:numCache>
            </c:numRef>
          </c:val>
        </c:ser>
        <c:marker val="1"/>
        <c:axId val="93715840"/>
        <c:axId val="93746304"/>
      </c:lineChart>
      <c:catAx>
        <c:axId val="93715840"/>
        <c:scaling>
          <c:orientation val="minMax"/>
        </c:scaling>
        <c:axPos val="b"/>
        <c:tickLblPos val="nextTo"/>
        <c:crossAx val="93746304"/>
        <c:crosses val="autoZero"/>
        <c:auto val="1"/>
        <c:lblAlgn val="ctr"/>
        <c:lblOffset val="100"/>
      </c:catAx>
      <c:valAx>
        <c:axId val="93746304"/>
        <c:scaling>
          <c:orientation val="minMax"/>
          <c:max val="1"/>
          <c:min val="0"/>
        </c:scaling>
        <c:axPos val="l"/>
        <c:majorGridlines/>
        <c:numFmt formatCode="0%" sourceLinked="0"/>
        <c:tickLblPos val="nextTo"/>
        <c:crossAx val="93715840"/>
        <c:crosses val="autoZero"/>
        <c:crossBetween val="between"/>
      </c:valAx>
    </c:plotArea>
    <c:plotVisOnly val="1"/>
  </c:chart>
  <c:spPr>
    <a:solidFill>
      <a:schemeClr val="bg1"/>
    </a:solidFill>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21357DF-C867-4893-B522-B216EF9D2D8E}" type="datetimeFigureOut">
              <a:rPr lang="en-US" smtClean="0"/>
              <a:pPr/>
              <a:t>12/15/2010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6A9BF90-A4AD-4350-AF39-30F27029399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FC6532-A9D7-432F-87CA-8C713CF4A4B2}" type="datetimeFigureOut">
              <a:rPr lang="en-US" smtClean="0"/>
              <a:pPr/>
              <a:t>12/15/2010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F4CE0A-4719-48D3-B19F-F51B420565F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Having</a:t>
            </a:r>
            <a:r>
              <a:rPr lang="en-US" baseline="0" dirty="0" smtClean="0"/>
              <a:t> knowledge about the quality of your reference service may give you ideas about areas </a:t>
            </a:r>
            <a:r>
              <a:rPr lang="en-US" baseline="0" dirty="0" smtClean="0"/>
              <a:t>of potential  </a:t>
            </a:r>
            <a:r>
              <a:rPr lang="en-US" baseline="0" dirty="0" smtClean="0"/>
              <a:t>improvement </a:t>
            </a:r>
            <a:endParaRPr lang="en-US" dirty="0" smtClean="0"/>
          </a:p>
          <a:p>
            <a:pPr>
              <a:buFont typeface="Arial" pitchFamily="34" charset="0"/>
              <a:buChar char="•"/>
            </a:pPr>
            <a:r>
              <a:rPr lang="en-US" dirty="0" smtClean="0"/>
              <a:t> Designed</a:t>
            </a:r>
            <a:r>
              <a:rPr lang="en-US" baseline="0" dirty="0" smtClean="0"/>
              <a:t> specifically for in-person reference service – unlike some other popular tools like </a:t>
            </a:r>
            <a:r>
              <a:rPr lang="en-US" baseline="0" dirty="0" err="1" smtClean="0"/>
              <a:t>LibQUAL</a:t>
            </a:r>
            <a:endParaRPr lang="en-US" dirty="0" smtClean="0"/>
          </a:p>
          <a:p>
            <a:pPr>
              <a:buFont typeface="Arial" pitchFamily="34" charset="0"/>
              <a:buChar char="•"/>
            </a:pPr>
            <a:r>
              <a:rPr lang="en-US" smtClean="0"/>
              <a:t> A </a:t>
            </a:r>
            <a:r>
              <a:rPr lang="en-US" dirty="0" smtClean="0"/>
              <a:t>reference</a:t>
            </a:r>
            <a:r>
              <a:rPr lang="en-US" baseline="0" dirty="0" smtClean="0"/>
              <a:t> assessment that attempts to gather information about both service and success – attempts to go beyond a simple “satisfaction” rating.</a:t>
            </a:r>
          </a:p>
          <a:p>
            <a:pPr>
              <a:buFont typeface="Arial" pitchFamily="34" charset="0"/>
              <a:buChar char="•"/>
            </a:pPr>
            <a:r>
              <a:rPr lang="en-US" baseline="0" dirty="0" smtClean="0"/>
              <a:t> A paired survey that obtains </a:t>
            </a:r>
            <a:r>
              <a:rPr lang="en-US" u="sng" baseline="0" dirty="0" smtClean="0"/>
              <a:t>success and </a:t>
            </a:r>
            <a:r>
              <a:rPr lang="en-US" u="sng" baseline="0" dirty="0" smtClean="0">
                <a:solidFill>
                  <a:srgbClr val="FF0000"/>
                </a:solidFill>
              </a:rPr>
              <a:t>satisfaction information </a:t>
            </a:r>
            <a:r>
              <a:rPr lang="en-US" baseline="0" dirty="0" smtClean="0"/>
              <a:t>as well as descriptive data from the patron and a great deal of descriptive data from the librarian – including detailed description of the question – this is one aspect of the survey that was really appealing to us. We thought the paired survey would allow us to see if librarian and patron viewed the reference transaction in the same way. In essence, did we understand our users?</a:t>
            </a:r>
          </a:p>
          <a:p>
            <a:pPr>
              <a:buFont typeface="Arial" pitchFamily="34" charset="0"/>
              <a:buChar char="•"/>
            </a:pPr>
            <a:r>
              <a:rPr lang="en-US" baseline="0" dirty="0" smtClean="0"/>
              <a:t> Expert designed standardized questionnaire, that is processed by WOREP administrators and provides data by which you can compare your institution to others. 136 Academic libraries have used the instrument with a total of 13448 transactions assessed.</a:t>
            </a:r>
          </a:p>
          <a:p>
            <a:pPr>
              <a:buFont typeface="Arial" pitchFamily="34" charset="0"/>
              <a:buChar char="•"/>
            </a:pPr>
            <a:r>
              <a:rPr lang="en-US" baseline="0" dirty="0" smtClean="0"/>
              <a:t> Low cost – $1.25 per survey</a:t>
            </a:r>
          </a:p>
          <a:p>
            <a:pPr>
              <a:buFont typeface="Arial" pitchFamily="34" charset="0"/>
              <a:buChar char="•"/>
            </a:pPr>
            <a:endParaRPr lang="en-US" baseline="0" dirty="0" smtClean="0"/>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Different</a:t>
            </a:r>
            <a:r>
              <a:rPr lang="en-US" baseline="0" dirty="0" smtClean="0"/>
              <a:t> sampling strategy – every patron v. first 2 patrons per sampling hour – most importantly you want a representative sample and you want to avoid sampling bias.</a:t>
            </a:r>
          </a:p>
          <a:p>
            <a:pPr lvl="1">
              <a:buFont typeface="Arial" pitchFamily="34" charset="0"/>
              <a:buChar char="•"/>
            </a:pPr>
            <a:r>
              <a:rPr lang="en-US" baseline="0" dirty="0" smtClean="0"/>
              <a:t> that is you want the sample to represent the real world (represent busy and slow times).</a:t>
            </a:r>
          </a:p>
          <a:p>
            <a:pPr>
              <a:buFont typeface="Arial" pitchFamily="34" charset="0"/>
              <a:buChar char="•"/>
            </a:pPr>
            <a:r>
              <a:rPr lang="en-US" baseline="0" dirty="0" smtClean="0"/>
              <a:t> Ask for participation upon the conclusion of transaction. You want to ask at the end of the survey because you don’t want the survey to impact the quality of service or the survey responses.</a:t>
            </a:r>
          </a:p>
          <a:p>
            <a:pPr>
              <a:buFont typeface="Arial" pitchFamily="34" charset="0"/>
              <a:buChar char="•"/>
            </a:pPr>
            <a:r>
              <a:rPr lang="en-US" baseline="0" dirty="0" smtClean="0"/>
              <a:t> Training is required – everyone on the ref team went through the training session</a:t>
            </a:r>
          </a:p>
          <a:p>
            <a:pPr lvl="1">
              <a:buFont typeface="Arial" pitchFamily="34" charset="0"/>
              <a:buChar char="•"/>
            </a:pPr>
            <a:r>
              <a:rPr lang="en-US" baseline="0" dirty="0" smtClean="0"/>
              <a:t>Most of the training effort focused on the subject coding.</a:t>
            </a:r>
          </a:p>
          <a:p>
            <a:pPr lvl="1">
              <a:buFont typeface="Arial" pitchFamily="34" charset="0"/>
              <a:buChar char="•"/>
            </a:pPr>
            <a:r>
              <a:rPr lang="en-US" baseline="0" dirty="0" smtClean="0"/>
              <a:t>We selected a small group of librarians to do an initial “</a:t>
            </a:r>
            <a:r>
              <a:rPr lang="en-US" baseline="0" dirty="0" err="1" smtClean="0"/>
              <a:t>norming</a:t>
            </a:r>
            <a:r>
              <a:rPr lang="en-US" baseline="0" dirty="0" smtClean="0"/>
              <a:t>”  of the coding procedure.</a:t>
            </a:r>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Actually</a:t>
            </a:r>
            <a:r>
              <a:rPr lang="en-US" baseline="0" dirty="0" smtClean="0"/>
              <a:t>, we learned that we did well in comparison to top scoring institutions. That in and of itself is good to know. We had hoped to get detailed subject level information so we could identify subject areas where training was needed etc. That did not happen.</a:t>
            </a:r>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 </a:t>
            </a:r>
            <a:r>
              <a:rPr lang="en-US" baseline="0" dirty="0" smtClean="0"/>
              <a:t> The first number here represents the number of successful transactions per subject and the second number is the total number of questions per subject. The third is the percentage.</a:t>
            </a:r>
            <a:endParaRPr lang="en-US" dirty="0" smtClean="0"/>
          </a:p>
          <a:p>
            <a:pPr>
              <a:buFont typeface="Arial" pitchFamily="34" charset="0"/>
              <a:buNone/>
            </a:pPr>
            <a:r>
              <a:rPr lang="en-US" dirty="0" smtClean="0"/>
              <a:t> </a:t>
            </a:r>
          </a:p>
          <a:p>
            <a:pPr>
              <a:buFont typeface="Arial" pitchFamily="34" charset="0"/>
              <a:buChar char="•"/>
            </a:pPr>
            <a:r>
              <a:rPr lang="en-US" dirty="0" smtClean="0"/>
              <a:t>The sample size for individual</a:t>
            </a:r>
            <a:r>
              <a:rPr lang="en-US" baseline="0" dirty="0" smtClean="0"/>
              <a:t> subjects is too small in most cases to give us data we can use to develop training. That was a bit of a disappointment. We thought the subject level data would be among the most valuable information in the survey. The studies I read don’t focus on this data, likely because the got the same results. </a:t>
            </a:r>
          </a:p>
        </p:txBody>
      </p:sp>
      <p:sp>
        <p:nvSpPr>
          <p:cNvPr id="4" name="Slide Number Placeholder 3"/>
          <p:cNvSpPr>
            <a:spLocks noGrp="1"/>
          </p:cNvSpPr>
          <p:nvPr>
            <p:ph type="sldNum" sz="quarter" idx="10"/>
          </p:nvPr>
        </p:nvSpPr>
        <p:spPr/>
        <p:txBody>
          <a:bodyPr/>
          <a:lstStyle/>
          <a:p>
            <a:fld id="{A9F4CE0A-4719-48D3-B19F-F51B420565F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F4CE0A-4719-48D3-B19F-F51B420565F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CA"/>
          </a:p>
        </p:txBody>
      </p:sp>
      <p:sp>
        <p:nvSpPr>
          <p:cNvPr id="4" name="Espace réservé de la date 3"/>
          <p:cNvSpPr>
            <a:spLocks noGrp="1"/>
          </p:cNvSpPr>
          <p:nvPr>
            <p:ph type="dt" sz="half" idx="10"/>
          </p:nvPr>
        </p:nvSpPr>
        <p:spPr/>
        <p:txBody>
          <a:bodyPr/>
          <a:lstStyle>
            <a:lvl1pPr>
              <a:defRPr/>
            </a:lvl1pPr>
          </a:lstStyle>
          <a:p>
            <a:pPr>
              <a:defRPr/>
            </a:pPr>
            <a:fld id="{BD26D9D5-17A7-4ADA-8ABA-8DDEC94ECF02}" type="datetimeFigureOut">
              <a:rPr lang="fr-FR"/>
              <a:pPr>
                <a:defRPr/>
              </a:pPr>
              <a:t>15/12/2010</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6EA1D614-7AE1-415A-832A-016A50511892}" type="slidenum">
              <a:rPr lang="fr-CA"/>
              <a:pPr>
                <a:defRPr/>
              </a:pPr>
              <a:t>‹#›</a:t>
            </a:fld>
            <a:endParaRPr lang="fr-CA"/>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D8657704-CC68-4357-B630-573C6F3EE10E}" type="datetimeFigureOut">
              <a:rPr lang="fr-FR"/>
              <a:pPr>
                <a:defRPr/>
              </a:pPr>
              <a:t>15/12/2010</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FC64A7D3-C98B-4424-8B6D-8C0FA4E3ED08}" type="slidenum">
              <a:rPr lang="fr-CA"/>
              <a:pPr>
                <a:defRPr/>
              </a:pPr>
              <a:t>‹#›</a:t>
            </a:fld>
            <a:endParaRPr lang="fr-CA"/>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93EA31E1-AB1E-415C-9258-AA61C5CF7732}" type="datetimeFigureOut">
              <a:rPr lang="fr-FR"/>
              <a:pPr>
                <a:defRPr/>
              </a:pPr>
              <a:t>15/12/2010</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1590ADD2-ADB4-46A0-87D0-C6A01B085EBE}" type="slidenum">
              <a:rPr lang="fr-CA"/>
              <a:pPr>
                <a:defRPr/>
              </a:pPr>
              <a:t>‹#›</a:t>
            </a:fld>
            <a:endParaRPr lang="fr-CA"/>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B77F9D7E-59C8-469F-9398-F93E682CB559}" type="datetimeFigureOut">
              <a:rPr lang="fr-FR"/>
              <a:pPr>
                <a:defRPr/>
              </a:pPr>
              <a:t>15/12/2010</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43365BF0-950C-4553-A0B0-8FBC6330A69D}" type="slidenum">
              <a:rPr lang="fr-CA"/>
              <a:pPr>
                <a:defRPr/>
              </a:pPr>
              <a:t>‹#›</a:t>
            </a:fld>
            <a:endParaRPr lang="fr-CA"/>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09D69F06-D8F1-4704-8F2D-75466997B276}" type="datetimeFigureOut">
              <a:rPr lang="fr-FR"/>
              <a:pPr>
                <a:defRPr/>
              </a:pPr>
              <a:t>15/12/2010</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ECC79E47-C86D-4670-8A1C-A6E5E01674F0}" type="slidenum">
              <a:rPr lang="fr-CA"/>
              <a:pPr>
                <a:defRPr/>
              </a:pPr>
              <a:t>‹#›</a:t>
            </a:fld>
            <a:endParaRPr lang="fr-CA"/>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e la date 3"/>
          <p:cNvSpPr>
            <a:spLocks noGrp="1"/>
          </p:cNvSpPr>
          <p:nvPr>
            <p:ph type="dt" sz="half" idx="10"/>
          </p:nvPr>
        </p:nvSpPr>
        <p:spPr/>
        <p:txBody>
          <a:bodyPr/>
          <a:lstStyle>
            <a:lvl1pPr>
              <a:defRPr/>
            </a:lvl1pPr>
          </a:lstStyle>
          <a:p>
            <a:pPr>
              <a:defRPr/>
            </a:pPr>
            <a:fld id="{7B4CFDCF-8D45-440D-9889-988112B49466}" type="datetimeFigureOut">
              <a:rPr lang="fr-FR"/>
              <a:pPr>
                <a:defRPr/>
              </a:pPr>
              <a:t>15/12/2010</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5CE2AEE3-A2FC-44E1-88C2-077BC4699657}" type="slidenum">
              <a:rPr lang="fr-CA"/>
              <a:pPr>
                <a:defRPr/>
              </a:pPr>
              <a:t>‹#›</a:t>
            </a:fld>
            <a:endParaRPr lang="fr-CA"/>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Espace réservé de la date 3"/>
          <p:cNvSpPr>
            <a:spLocks noGrp="1"/>
          </p:cNvSpPr>
          <p:nvPr>
            <p:ph type="dt" sz="half" idx="10"/>
          </p:nvPr>
        </p:nvSpPr>
        <p:spPr/>
        <p:txBody>
          <a:bodyPr/>
          <a:lstStyle>
            <a:lvl1pPr>
              <a:defRPr/>
            </a:lvl1pPr>
          </a:lstStyle>
          <a:p>
            <a:pPr>
              <a:defRPr/>
            </a:pPr>
            <a:fld id="{8135E57C-423E-4D7E-96B6-171048C15AF9}" type="datetimeFigureOut">
              <a:rPr lang="fr-FR"/>
              <a:pPr>
                <a:defRPr/>
              </a:pPr>
              <a:t>15/12/2010</a:t>
            </a:fld>
            <a:endParaRPr lang="fr-CA"/>
          </a:p>
        </p:txBody>
      </p:sp>
      <p:sp>
        <p:nvSpPr>
          <p:cNvPr id="8" name="Espace réservé du pied de page 4"/>
          <p:cNvSpPr>
            <a:spLocks noGrp="1"/>
          </p:cNvSpPr>
          <p:nvPr>
            <p:ph type="ftr" sz="quarter" idx="11"/>
          </p:nvPr>
        </p:nvSpPr>
        <p:spPr/>
        <p:txBody>
          <a:bodyPr/>
          <a:lstStyle>
            <a:lvl1pPr>
              <a:defRPr/>
            </a:lvl1pPr>
          </a:lstStyle>
          <a:p>
            <a:pPr>
              <a:defRPr/>
            </a:pPr>
            <a:endParaRPr lang="fr-CA"/>
          </a:p>
        </p:txBody>
      </p:sp>
      <p:sp>
        <p:nvSpPr>
          <p:cNvPr id="9" name="Espace réservé du numéro de diapositive 5"/>
          <p:cNvSpPr>
            <a:spLocks noGrp="1"/>
          </p:cNvSpPr>
          <p:nvPr>
            <p:ph type="sldNum" sz="quarter" idx="12"/>
          </p:nvPr>
        </p:nvSpPr>
        <p:spPr/>
        <p:txBody>
          <a:bodyPr/>
          <a:lstStyle>
            <a:lvl1pPr>
              <a:defRPr/>
            </a:lvl1pPr>
          </a:lstStyle>
          <a:p>
            <a:pPr>
              <a:defRPr/>
            </a:pPr>
            <a:fld id="{644E96F3-9B74-49FF-B5A7-451E04C60249}" type="slidenum">
              <a:rPr lang="fr-CA"/>
              <a:pPr>
                <a:defRPr/>
              </a:pPr>
              <a:t>‹#›</a:t>
            </a:fld>
            <a:endParaRPr lang="fr-CA"/>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e la date 3"/>
          <p:cNvSpPr>
            <a:spLocks noGrp="1"/>
          </p:cNvSpPr>
          <p:nvPr>
            <p:ph type="dt" sz="half" idx="10"/>
          </p:nvPr>
        </p:nvSpPr>
        <p:spPr/>
        <p:txBody>
          <a:bodyPr/>
          <a:lstStyle>
            <a:lvl1pPr>
              <a:defRPr/>
            </a:lvl1pPr>
          </a:lstStyle>
          <a:p>
            <a:pPr>
              <a:defRPr/>
            </a:pPr>
            <a:fld id="{11B8E40A-4451-4EEF-BB77-DB1017103B11}" type="datetimeFigureOut">
              <a:rPr lang="fr-FR"/>
              <a:pPr>
                <a:defRPr/>
              </a:pPr>
              <a:t>15/12/2010</a:t>
            </a:fld>
            <a:endParaRPr lang="fr-CA"/>
          </a:p>
        </p:txBody>
      </p:sp>
      <p:sp>
        <p:nvSpPr>
          <p:cNvPr id="4" name="Espace réservé du pied de page 4"/>
          <p:cNvSpPr>
            <a:spLocks noGrp="1"/>
          </p:cNvSpPr>
          <p:nvPr>
            <p:ph type="ftr" sz="quarter" idx="11"/>
          </p:nvPr>
        </p:nvSpPr>
        <p:spPr/>
        <p:txBody>
          <a:bodyPr/>
          <a:lstStyle>
            <a:lvl1pPr>
              <a:defRPr/>
            </a:lvl1pPr>
          </a:lstStyle>
          <a:p>
            <a:pPr>
              <a:defRPr/>
            </a:pPr>
            <a:endParaRPr lang="fr-CA"/>
          </a:p>
        </p:txBody>
      </p:sp>
      <p:sp>
        <p:nvSpPr>
          <p:cNvPr id="5" name="Espace réservé du numéro de diapositive 5"/>
          <p:cNvSpPr>
            <a:spLocks noGrp="1"/>
          </p:cNvSpPr>
          <p:nvPr>
            <p:ph type="sldNum" sz="quarter" idx="12"/>
          </p:nvPr>
        </p:nvSpPr>
        <p:spPr/>
        <p:txBody>
          <a:bodyPr/>
          <a:lstStyle>
            <a:lvl1pPr>
              <a:defRPr/>
            </a:lvl1pPr>
          </a:lstStyle>
          <a:p>
            <a:pPr>
              <a:defRPr/>
            </a:pPr>
            <a:fld id="{05980CBF-DBEB-4028-9431-5B22C1492BD6}" type="slidenum">
              <a:rPr lang="fr-CA"/>
              <a:pPr>
                <a:defRPr/>
              </a:pPr>
              <a:t>‹#›</a:t>
            </a:fld>
            <a:endParaRPr lang="fr-CA"/>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36C5312F-B9A3-4EB6-935D-D6BC10E88B7A}" type="datetimeFigureOut">
              <a:rPr lang="fr-FR"/>
              <a:pPr>
                <a:defRPr/>
              </a:pPr>
              <a:t>15/12/2010</a:t>
            </a:fld>
            <a:endParaRPr lang="fr-CA"/>
          </a:p>
        </p:txBody>
      </p:sp>
      <p:sp>
        <p:nvSpPr>
          <p:cNvPr id="3" name="Espace réservé du pied de page 4"/>
          <p:cNvSpPr>
            <a:spLocks noGrp="1"/>
          </p:cNvSpPr>
          <p:nvPr>
            <p:ph type="ftr" sz="quarter" idx="11"/>
          </p:nvPr>
        </p:nvSpPr>
        <p:spPr/>
        <p:txBody>
          <a:bodyPr/>
          <a:lstStyle>
            <a:lvl1pPr>
              <a:defRPr/>
            </a:lvl1pPr>
          </a:lstStyle>
          <a:p>
            <a:pPr>
              <a:defRPr/>
            </a:pPr>
            <a:endParaRPr lang="fr-CA"/>
          </a:p>
        </p:txBody>
      </p:sp>
      <p:sp>
        <p:nvSpPr>
          <p:cNvPr id="4" name="Espace réservé du numéro de diapositive 5"/>
          <p:cNvSpPr>
            <a:spLocks noGrp="1"/>
          </p:cNvSpPr>
          <p:nvPr>
            <p:ph type="sldNum" sz="quarter" idx="12"/>
          </p:nvPr>
        </p:nvSpPr>
        <p:spPr/>
        <p:txBody>
          <a:bodyPr/>
          <a:lstStyle>
            <a:lvl1pPr>
              <a:defRPr/>
            </a:lvl1pPr>
          </a:lstStyle>
          <a:p>
            <a:pPr>
              <a:defRPr/>
            </a:pPr>
            <a:fld id="{584E3AC8-8854-42AC-81F3-702B0F3173BE}" type="slidenum">
              <a:rPr lang="fr-CA"/>
              <a:pPr>
                <a:defRPr/>
              </a:pPr>
              <a:t>‹#›</a:t>
            </a:fld>
            <a:endParaRPr lang="fr-CA"/>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5A3D3F17-D85B-41CA-90CC-127B6AC88132}" type="datetimeFigureOut">
              <a:rPr lang="fr-FR"/>
              <a:pPr>
                <a:defRPr/>
              </a:pPr>
              <a:t>15/12/2010</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92966072-F677-4A07-9CB6-67CA26E1D121}" type="slidenum">
              <a:rPr lang="fr-CA"/>
              <a:pPr>
                <a:defRPr/>
              </a:pPr>
              <a:t>‹#›</a:t>
            </a:fld>
            <a:endParaRPr lang="fr-CA"/>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E205268D-C0EE-483A-9619-18E9065F3831}" type="datetimeFigureOut">
              <a:rPr lang="fr-FR"/>
              <a:pPr>
                <a:defRPr/>
              </a:pPr>
              <a:t>15/12/2010</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A2EC3540-B1CB-4648-8E67-6B3B9EC76CB6}" type="slidenum">
              <a:rPr lang="fr-CA"/>
              <a:pPr>
                <a:defRPr/>
              </a:pPr>
              <a:t>‹#›</a:t>
            </a:fld>
            <a:endParaRPr lang="fr-CA"/>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CA"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D1E2A4-3E6C-4ADD-BB9F-7DFCD23FDD3A}" type="datetimeFigureOut">
              <a:rPr lang="fr-FR"/>
              <a:pPr>
                <a:defRPr/>
              </a:pPr>
              <a:t>15/12/2010</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DB498C8-30BA-44CE-B996-3F41772049C6}" type="slidenum">
              <a:rPr lang="fr-CA"/>
              <a:pPr>
                <a:defRPr/>
              </a:pPr>
              <a:t>‹#›</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library.fullerton.edu/guides/worep/SurveyForms.php"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Titre 1"/>
          <p:cNvSpPr>
            <a:spLocks noGrp="1"/>
          </p:cNvSpPr>
          <p:nvPr>
            <p:ph type="ctrTitle"/>
          </p:nvPr>
        </p:nvSpPr>
        <p:spPr>
          <a:xfrm>
            <a:off x="838200" y="1828800"/>
            <a:ext cx="7467600" cy="1012825"/>
          </a:xfrm>
          <a:solidFill>
            <a:schemeClr val="tx1">
              <a:lumMod val="75000"/>
              <a:lumOff val="25000"/>
              <a:alpha val="65000"/>
            </a:schemeClr>
          </a:solidFill>
        </p:spPr>
        <p:txBody>
          <a:bodyPr/>
          <a:lstStyle/>
          <a:p>
            <a:r>
              <a:rPr lang="fr-CA" sz="3800" dirty="0" smtClean="0">
                <a:solidFill>
                  <a:schemeClr val="bg1"/>
                </a:solidFill>
              </a:rPr>
              <a:t>WOREP: What </a:t>
            </a:r>
            <a:r>
              <a:rPr lang="fr-CA" sz="3800" dirty="0" smtClean="0">
                <a:solidFill>
                  <a:schemeClr val="bg1"/>
                </a:solidFill>
              </a:rPr>
              <a:t>we learned </a:t>
            </a:r>
            <a:r>
              <a:rPr lang="fr-CA" sz="3800" dirty="0" smtClean="0">
                <a:solidFill>
                  <a:schemeClr val="bg1"/>
                </a:solidFill>
              </a:rPr>
              <a:t>at CSUF?</a:t>
            </a:r>
          </a:p>
        </p:txBody>
      </p:sp>
      <p:sp>
        <p:nvSpPr>
          <p:cNvPr id="2051" name="Sous-titre 2"/>
          <p:cNvSpPr>
            <a:spLocks noGrp="1"/>
          </p:cNvSpPr>
          <p:nvPr>
            <p:ph type="subTitle" idx="1"/>
          </p:nvPr>
        </p:nvSpPr>
        <p:spPr>
          <a:xfrm>
            <a:off x="1676400" y="3810000"/>
            <a:ext cx="5791200" cy="1219200"/>
          </a:xfrm>
          <a:solidFill>
            <a:schemeClr val="tx1">
              <a:lumMod val="75000"/>
              <a:lumOff val="25000"/>
              <a:alpha val="61000"/>
            </a:schemeClr>
          </a:solidFill>
        </p:spPr>
        <p:txBody>
          <a:bodyPr/>
          <a:lstStyle/>
          <a:p>
            <a:r>
              <a:rPr lang="fr-CA" sz="2600" dirty="0" smtClean="0">
                <a:solidFill>
                  <a:schemeClr val="bg1"/>
                </a:solidFill>
              </a:rPr>
              <a:t>Will Breitbach</a:t>
            </a:r>
          </a:p>
          <a:p>
            <a:r>
              <a:rPr lang="fr-CA" sz="2600" dirty="0" smtClean="0">
                <a:solidFill>
                  <a:schemeClr val="bg1"/>
                </a:solidFill>
              </a:rPr>
              <a:t>California State University, Fullerton</a:t>
            </a: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Learning</a:t>
            </a:r>
          </a:p>
        </p:txBody>
      </p:sp>
      <p:pic>
        <p:nvPicPr>
          <p:cNvPr id="2" name="Picture 2"/>
          <p:cNvPicPr>
            <a:picLocks noGrp="1" noChangeAspect="1" noChangeArrowheads="1"/>
          </p:cNvPicPr>
          <p:nvPr>
            <p:ph idx="1"/>
          </p:nvPr>
        </p:nvPicPr>
        <p:blipFill>
          <a:blip r:embed="rId4" cstate="print"/>
          <a:srcRect/>
          <a:stretch>
            <a:fillRect/>
          </a:stretch>
        </p:blipFill>
        <p:spPr bwMode="auto">
          <a:xfrm>
            <a:off x="0" y="1905000"/>
            <a:ext cx="9752757" cy="31242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Learning sources</a:t>
            </a:r>
          </a:p>
        </p:txBody>
      </p:sp>
      <p:sp>
        <p:nvSpPr>
          <p:cNvPr id="4" name="Content Placeholder 3"/>
          <p:cNvSpPr>
            <a:spLocks noGrp="1"/>
          </p:cNvSpPr>
          <p:nvPr>
            <p:ph idx="1"/>
          </p:nvPr>
        </p:nvSpPr>
        <p:spPr/>
        <p:txBody>
          <a:bodyPr/>
          <a:lstStyle/>
          <a:p>
            <a:endParaRPr lang="en-US"/>
          </a:p>
        </p:txBody>
      </p:sp>
      <p:graphicFrame>
        <p:nvGraphicFramePr>
          <p:cNvPr id="5" name="Chart 4"/>
          <p:cNvGraphicFramePr/>
          <p:nvPr/>
        </p:nvGraphicFramePr>
        <p:xfrm>
          <a:off x="457200" y="1371600"/>
          <a:ext cx="8305800" cy="4800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err="1" smtClean="0">
                <a:solidFill>
                  <a:schemeClr val="bg1"/>
                </a:solidFill>
              </a:rPr>
              <a:t>Learned</a:t>
            </a:r>
            <a:r>
              <a:rPr lang="fr-CA" dirty="0" smtClean="0">
                <a:solidFill>
                  <a:schemeClr val="bg1"/>
                </a:solidFill>
              </a:rPr>
              <a:t> about </a:t>
            </a:r>
            <a:r>
              <a:rPr lang="fr-CA" dirty="0" err="1" smtClean="0">
                <a:solidFill>
                  <a:schemeClr val="bg1"/>
                </a:solidFill>
              </a:rPr>
              <a:t>library</a:t>
            </a:r>
            <a:endParaRPr lang="fr-CA" dirty="0" smtClean="0">
              <a:solidFill>
                <a:schemeClr val="bg1"/>
              </a:solidFill>
            </a:endParaRPr>
          </a:p>
        </p:txBody>
      </p:sp>
      <p:sp>
        <p:nvSpPr>
          <p:cNvPr id="4" name="Content Placeholder 3"/>
          <p:cNvSpPr>
            <a:spLocks noGrp="1"/>
          </p:cNvSpPr>
          <p:nvPr>
            <p:ph idx="1"/>
          </p:nvPr>
        </p:nvSpPr>
        <p:spPr/>
        <p:txBody>
          <a:bodyPr/>
          <a:lstStyle/>
          <a:p>
            <a:endParaRPr lang="en-US"/>
          </a:p>
        </p:txBody>
      </p:sp>
      <p:graphicFrame>
        <p:nvGraphicFramePr>
          <p:cNvPr id="5" name="Chart 4"/>
          <p:cNvGraphicFramePr/>
          <p:nvPr/>
        </p:nvGraphicFramePr>
        <p:xfrm>
          <a:off x="685800" y="1524000"/>
          <a:ext cx="7924800" cy="4572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Potential concerns</a:t>
            </a:r>
          </a:p>
        </p:txBody>
      </p:sp>
      <p:pic>
        <p:nvPicPr>
          <p:cNvPr id="2050" name="Picture 2"/>
          <p:cNvPicPr>
            <a:picLocks noGrp="1" noChangeAspect="1" noChangeArrowheads="1"/>
          </p:cNvPicPr>
          <p:nvPr>
            <p:ph idx="1"/>
          </p:nvPr>
        </p:nvPicPr>
        <p:blipFill>
          <a:blip r:embed="rId4" cstate="print"/>
          <a:srcRect/>
          <a:stretch>
            <a:fillRect/>
          </a:stretch>
        </p:blipFill>
        <p:spPr bwMode="auto">
          <a:xfrm>
            <a:off x="-450884" y="2209800"/>
            <a:ext cx="9594884" cy="2895599"/>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Satisfaction v. Time</a:t>
            </a:r>
          </a:p>
        </p:txBody>
      </p:sp>
      <p:sp>
        <p:nvSpPr>
          <p:cNvPr id="4" name="Content Placeholder 3"/>
          <p:cNvSpPr>
            <a:spLocks noGrp="1"/>
          </p:cNvSpPr>
          <p:nvPr>
            <p:ph idx="1"/>
          </p:nvPr>
        </p:nvSpPr>
        <p:spPr/>
        <p:txBody>
          <a:bodyPr/>
          <a:lstStyle/>
          <a:p>
            <a:endParaRPr lang="en-US"/>
          </a:p>
        </p:txBody>
      </p:sp>
      <p:graphicFrame>
        <p:nvGraphicFramePr>
          <p:cNvPr id="6" name="Chart 5"/>
          <p:cNvGraphicFramePr/>
          <p:nvPr/>
        </p:nvGraphicFramePr>
        <p:xfrm>
          <a:off x="609600" y="1676400"/>
          <a:ext cx="8077200" cy="45719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Satisfaction v. # of Sources</a:t>
            </a:r>
          </a:p>
        </p:txBody>
      </p:sp>
      <p:graphicFrame>
        <p:nvGraphicFramePr>
          <p:cNvPr id="9" name="Content Placeholder 8"/>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Lessons learned</a:t>
            </a:r>
          </a:p>
        </p:txBody>
      </p:sp>
      <p:sp>
        <p:nvSpPr>
          <p:cNvPr id="4" name="Content Placeholder 3"/>
          <p:cNvSpPr>
            <a:spLocks noGrp="1"/>
          </p:cNvSpPr>
          <p:nvPr>
            <p:ph idx="1"/>
          </p:nvPr>
        </p:nvSpPr>
        <p:spPr>
          <a:xfrm>
            <a:off x="914400" y="1676400"/>
            <a:ext cx="8229600" cy="4525963"/>
          </a:xfrm>
        </p:spPr>
        <p:txBody>
          <a:bodyPr/>
          <a:lstStyle/>
          <a:p>
            <a:r>
              <a:rPr lang="en-US" dirty="0" smtClean="0">
                <a:solidFill>
                  <a:schemeClr val="bg1"/>
                </a:solidFill>
              </a:rPr>
              <a:t>Sample size</a:t>
            </a:r>
          </a:p>
          <a:p>
            <a:r>
              <a:rPr lang="en-US" dirty="0" smtClean="0">
                <a:solidFill>
                  <a:schemeClr val="bg1"/>
                </a:solidFill>
              </a:rPr>
              <a:t>Sample method</a:t>
            </a:r>
          </a:p>
          <a:p>
            <a:r>
              <a:rPr lang="en-US" dirty="0" smtClean="0">
                <a:solidFill>
                  <a:schemeClr val="bg1"/>
                </a:solidFill>
              </a:rPr>
              <a:t>Subject coding</a:t>
            </a:r>
            <a:endParaRPr lang="en-US" dirty="0">
              <a:solidFill>
                <a:schemeClr val="bg1"/>
              </a:solidFill>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Why WOREP?</a:t>
            </a:r>
          </a:p>
        </p:txBody>
      </p:sp>
      <p:sp>
        <p:nvSpPr>
          <p:cNvPr id="4" name="Content Placeholder 3"/>
          <p:cNvSpPr>
            <a:spLocks noGrp="1"/>
          </p:cNvSpPr>
          <p:nvPr>
            <p:ph idx="1"/>
          </p:nvPr>
        </p:nvSpPr>
        <p:spPr/>
        <p:txBody>
          <a:bodyPr/>
          <a:lstStyle/>
          <a:p>
            <a:r>
              <a:rPr lang="en-US" sz="4400" dirty="0" smtClean="0">
                <a:solidFill>
                  <a:schemeClr val="bg1"/>
                </a:solidFill>
              </a:rPr>
              <a:t>Reference assessment</a:t>
            </a:r>
          </a:p>
          <a:p>
            <a:r>
              <a:rPr lang="en-US" sz="4400" dirty="0" smtClean="0">
                <a:solidFill>
                  <a:schemeClr val="bg1"/>
                </a:solidFill>
              </a:rPr>
              <a:t>Paired survey</a:t>
            </a:r>
          </a:p>
          <a:p>
            <a:r>
              <a:rPr lang="en-US" sz="4400" dirty="0" smtClean="0">
                <a:solidFill>
                  <a:schemeClr val="bg1"/>
                </a:solidFill>
              </a:rPr>
              <a:t>Standardized</a:t>
            </a:r>
          </a:p>
          <a:p>
            <a:r>
              <a:rPr lang="en-US" sz="4400" dirty="0" smtClean="0">
                <a:solidFill>
                  <a:schemeClr val="bg1"/>
                </a:solidFill>
              </a:rPr>
              <a:t>Low cost</a:t>
            </a:r>
            <a:endParaRPr lang="en-US" sz="4400" dirty="0">
              <a:solidFill>
                <a:schemeClr val="bg1"/>
              </a:solidFill>
            </a:endParaRPr>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Preparation</a:t>
            </a:r>
          </a:p>
        </p:txBody>
      </p:sp>
      <p:sp>
        <p:nvSpPr>
          <p:cNvPr id="4" name="Content Placeholder 3"/>
          <p:cNvSpPr>
            <a:spLocks noGrp="1"/>
          </p:cNvSpPr>
          <p:nvPr>
            <p:ph idx="1"/>
          </p:nvPr>
        </p:nvSpPr>
        <p:spPr/>
        <p:txBody>
          <a:bodyPr/>
          <a:lstStyle/>
          <a:p>
            <a:r>
              <a:rPr lang="en-US" sz="4400" dirty="0" smtClean="0">
                <a:solidFill>
                  <a:schemeClr val="bg1"/>
                </a:solidFill>
              </a:rPr>
              <a:t>Sampling Strategy</a:t>
            </a:r>
          </a:p>
          <a:p>
            <a:r>
              <a:rPr lang="en-US" sz="4400" dirty="0" smtClean="0">
                <a:solidFill>
                  <a:schemeClr val="bg1"/>
                </a:solidFill>
              </a:rPr>
              <a:t>Survey procedure</a:t>
            </a:r>
          </a:p>
          <a:p>
            <a:r>
              <a:rPr lang="en-US" sz="4400" dirty="0" smtClean="0">
                <a:solidFill>
                  <a:schemeClr val="bg1"/>
                </a:solidFill>
              </a:rPr>
              <a:t>Training - </a:t>
            </a:r>
            <a:r>
              <a:rPr lang="en-US" sz="4400" dirty="0" smtClean="0">
                <a:solidFill>
                  <a:schemeClr val="bg1"/>
                </a:solidFill>
                <a:hlinkClick r:id="rId4"/>
              </a:rPr>
              <a:t>website</a:t>
            </a:r>
            <a:endParaRPr lang="en-US" sz="4400" dirty="0" smtClean="0">
              <a:solidFill>
                <a:schemeClr val="bg1"/>
              </a:solidFill>
            </a:endParaRPr>
          </a:p>
          <a:p>
            <a:endParaRPr lang="en-US" sz="4400" dirty="0" smtClean="0">
              <a:solidFill>
                <a:schemeClr val="bg1"/>
              </a:solidFill>
            </a:endParaRPr>
          </a:p>
          <a:p>
            <a:endParaRPr lang="en-US" sz="4400" dirty="0">
              <a:solidFill>
                <a:schemeClr val="bg1"/>
              </a:solidFill>
            </a:endParaRP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endParaRPr lang="fr-CA" dirty="0" smtClean="0">
              <a:solidFill>
                <a:schemeClr val="bg1"/>
              </a:solidFill>
            </a:endParaRPr>
          </a:p>
        </p:txBody>
      </p:sp>
      <p:sp>
        <p:nvSpPr>
          <p:cNvPr id="4" name="Content Placeholder 3"/>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4" cstate="print"/>
          <a:srcRect/>
          <a:stretch>
            <a:fillRect/>
          </a:stretch>
        </p:blipFill>
        <p:spPr bwMode="auto">
          <a:xfrm>
            <a:off x="457200" y="-609600"/>
            <a:ext cx="8382000" cy="10820474"/>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We learned…</a:t>
            </a:r>
          </a:p>
        </p:txBody>
      </p:sp>
      <p:sp>
        <p:nvSpPr>
          <p:cNvPr id="4" name="Content Placeholder 3"/>
          <p:cNvSpPr>
            <a:spLocks noGrp="1"/>
          </p:cNvSpPr>
          <p:nvPr>
            <p:ph idx="1"/>
          </p:nvPr>
        </p:nvSpPr>
        <p:spPr/>
        <p:txBody>
          <a:bodyPr/>
          <a:lstStyle/>
          <a:p>
            <a:pPr algn="ctr">
              <a:buNone/>
            </a:pPr>
            <a:endParaRPr lang="en-US" sz="5400" dirty="0" smtClean="0">
              <a:solidFill>
                <a:schemeClr val="bg1"/>
              </a:solidFill>
            </a:endParaRPr>
          </a:p>
          <a:p>
            <a:pPr algn="ctr">
              <a:buNone/>
            </a:pPr>
            <a:r>
              <a:rPr lang="en-US" sz="5400" dirty="0" smtClean="0">
                <a:solidFill>
                  <a:schemeClr val="bg1"/>
                </a:solidFill>
              </a:rPr>
              <a:t>We are not horrible! </a:t>
            </a:r>
            <a:endParaRPr lang="en-US" sz="5400" dirty="0">
              <a:solidFill>
                <a:schemeClr val="bg1"/>
              </a:solidFill>
            </a:endParaRP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endParaRPr lang="fr-CA" dirty="0" smtClean="0">
              <a:solidFill>
                <a:schemeClr val="bg1"/>
              </a:solidFill>
            </a:endParaRPr>
          </a:p>
        </p:txBody>
      </p:sp>
      <p:sp>
        <p:nvSpPr>
          <p:cNvPr id="4" name="Content Placeholder 3"/>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3" cstate="print"/>
          <a:srcRect/>
          <a:stretch>
            <a:fillRect/>
          </a:stretch>
        </p:blipFill>
        <p:spPr bwMode="auto">
          <a:xfrm>
            <a:off x="457200" y="-609600"/>
            <a:ext cx="8382000" cy="10820474"/>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endParaRPr lang="fr-CA" dirty="0" smtClean="0">
              <a:solidFill>
                <a:schemeClr val="bg1"/>
              </a:solidFill>
            </a:endParaRPr>
          </a:p>
        </p:txBody>
      </p:sp>
      <p:sp>
        <p:nvSpPr>
          <p:cNvPr id="4" name="Content Placeholder 3"/>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4" cstate="print"/>
          <a:srcRect/>
          <a:stretch>
            <a:fillRect/>
          </a:stretch>
        </p:blipFill>
        <p:spPr bwMode="auto">
          <a:xfrm>
            <a:off x="1905000" y="-236737"/>
            <a:ext cx="5562599" cy="7398796"/>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Success &amp; Satisfaction</a:t>
            </a:r>
          </a:p>
        </p:txBody>
      </p:sp>
      <p:sp>
        <p:nvSpPr>
          <p:cNvPr id="4" name="Content Placeholder 3"/>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4" cstate="print"/>
          <a:srcRect/>
          <a:stretch>
            <a:fillRect/>
          </a:stretch>
        </p:blipFill>
        <p:spPr bwMode="auto">
          <a:xfrm>
            <a:off x="-62515" y="1905000"/>
            <a:ext cx="9206515" cy="2409825"/>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re 3"/>
          <p:cNvSpPr>
            <a:spLocks noGrp="1"/>
          </p:cNvSpPr>
          <p:nvPr>
            <p:ph type="title"/>
          </p:nvPr>
        </p:nvSpPr>
        <p:spPr/>
        <p:txBody>
          <a:bodyPr/>
          <a:lstStyle/>
          <a:p>
            <a:r>
              <a:rPr lang="fr-CA" dirty="0" smtClean="0">
                <a:solidFill>
                  <a:schemeClr val="bg1"/>
                </a:solidFill>
              </a:rPr>
              <a:t>Success &amp; Satisfaction</a:t>
            </a:r>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13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B6DC1C51B407E45B844325D1BD6BFB4" ma:contentTypeVersion="0" ma:contentTypeDescription="Create a new document." ma:contentTypeScope="" ma:versionID="1c34fa915e4c7b2ef37734a3dae259fe">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51FCB9B-F022-450B-A6A1-154DFB6B6A72}">
  <ds:schemaRefs>
    <ds:schemaRef ds:uri="http://schemas.microsoft.com/sharepoint/v3/contenttype/forms"/>
  </ds:schemaRefs>
</ds:datastoreItem>
</file>

<file path=customXml/itemProps2.xml><?xml version="1.0" encoding="utf-8"?>
<ds:datastoreItem xmlns:ds="http://schemas.openxmlformats.org/officeDocument/2006/customXml" ds:itemID="{3086F8F7-A73F-46D4-818A-56D410CCB7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27F0201-9EE8-45BE-8F4B-908B73704CB5}">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138</Template>
  <TotalTime>6994</TotalTime>
  <Words>560</Words>
  <Application>Microsoft Office PowerPoint</Application>
  <PresentationFormat>On-screen Show (4:3)</PresentationFormat>
  <Paragraphs>58</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138</vt:lpstr>
      <vt:lpstr>WOREP: What we learned at CSUF?</vt:lpstr>
      <vt:lpstr>Why WOREP?</vt:lpstr>
      <vt:lpstr>Preparation</vt:lpstr>
      <vt:lpstr>Slide 4</vt:lpstr>
      <vt:lpstr>We learned…</vt:lpstr>
      <vt:lpstr>Slide 6</vt:lpstr>
      <vt:lpstr>Slide 7</vt:lpstr>
      <vt:lpstr>Success &amp; Satisfaction</vt:lpstr>
      <vt:lpstr>Success &amp; Satisfaction</vt:lpstr>
      <vt:lpstr>Learning</vt:lpstr>
      <vt:lpstr>Learning sources</vt:lpstr>
      <vt:lpstr>Learned about library</vt:lpstr>
      <vt:lpstr>Potential concerns</vt:lpstr>
      <vt:lpstr>Satisfaction v. Time</vt:lpstr>
      <vt:lpstr>Satisfaction v. # of Sources</vt:lpstr>
      <vt:lpstr>Lessons learned</vt:lpstr>
    </vt:vector>
  </TitlesOfParts>
  <Company>California State University, Fullerton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mess</dc:title>
  <dc:creator>wbreitbach</dc:creator>
  <cp:lastModifiedBy>wbreitbach</cp:lastModifiedBy>
  <cp:revision>42</cp:revision>
  <dcterms:created xsi:type="dcterms:W3CDTF">2010-12-03T04:14:29Z</dcterms:created>
  <dcterms:modified xsi:type="dcterms:W3CDTF">2010-12-16T00:21:44Z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0x010100CB6DC1C51B407E45B844325D1BD6BFB4</vt:lpwstr>
  </property>
</Properties>
</file>